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6" r:id="rId32"/>
    <p:sldId id="288" r:id="rId33"/>
    <p:sldId id="292" r:id="rId34"/>
    <p:sldId id="293" r:id="rId35"/>
    <p:sldId id="291" r:id="rId36"/>
    <p:sldId id="289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1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"/>
          <a:ea typeface="Iowan Old Style"/>
          <a:cs typeface="Iowan Old Styl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14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0655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>
            <a:spLocks noGrp="1"/>
          </p:cNvSpPr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0" b="1" i="0" spc="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“</a:t>
            </a:r>
          </a:p>
        </p:txBody>
      </p:sp>
      <p:sp>
        <p:nvSpPr>
          <p:cNvPr id="10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03" name="-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 i="1">
                <a:solidFill>
                  <a:srgbClr val="6B6D6D"/>
                </a:solidFill>
              </a:defRPr>
            </a:lvl1pPr>
          </a:lstStyle>
          <a:p>
            <a:r>
              <a:t>-Johnny Appleseed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Rectangle"/>
          <p:cNvSpPr>
            <a:spLocks noGrp="1"/>
          </p:cNvSpPr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Image"/>
          <p:cNvSpPr>
            <a:spLocks noGrp="1"/>
          </p:cNvSpPr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" name="Line"/>
          <p:cNvSpPr>
            <a:spLocks noGrp="1"/>
          </p:cNvSpPr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 i="1">
                <a:solidFill>
                  <a:srgbClr val="74767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Line"/>
          <p:cNvSpPr>
            <a:spLocks noGrp="1"/>
          </p:cNvSpPr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>
            <a:spLocks noGrp="1"/>
          </p:cNvSpPr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z="2800" i="1" spc="28"/>
            </a:lvl1pPr>
            <a:lvl2pPr marL="0" indent="228600">
              <a:spcBef>
                <a:spcPts val="1400"/>
              </a:spcBef>
              <a:buSzTx/>
              <a:buFontTx/>
              <a:buNone/>
              <a:defRPr sz="2800" i="1" spc="28"/>
            </a:lvl2pPr>
            <a:lvl3pPr marL="0" indent="457200">
              <a:spcBef>
                <a:spcPts val="1400"/>
              </a:spcBef>
              <a:buSzTx/>
              <a:buFontTx/>
              <a:buNone/>
              <a:defRPr sz="2800" i="1" spc="28"/>
            </a:lvl3pPr>
            <a:lvl4pPr marL="0" indent="685800">
              <a:spcBef>
                <a:spcPts val="1400"/>
              </a:spcBef>
              <a:buSzTx/>
              <a:buFontTx/>
              <a:buNone/>
              <a:defRPr sz="2800" i="1" spc="28"/>
            </a:lvl4pPr>
            <a:lvl5pPr marL="0" indent="914400">
              <a:spcBef>
                <a:spcPts val="1400"/>
              </a:spcBef>
              <a:buSzTx/>
              <a:buFontTx/>
              <a:buNone/>
              <a:defRPr sz="2800" i="1" spc="28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1600" i="0" spc="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eveloper.mozilla.org/en-US/docs/Web/CSS/Adjacent_sibling_selector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orkwithcolor.com/hsl-color-picker-01.htm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pik.com/free-vector/abstract-blue-background_859016.htm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94" t="7974" r="116" b="2320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Rectangle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  <a:endParaRPr dirty="0"/>
          </a:p>
        </p:txBody>
      </p:sp>
      <p:sp>
        <p:nvSpPr>
          <p:cNvPr id="130" name="Line"/>
          <p:cNvSpPr>
            <a:spLocks noGrp="1"/>
          </p:cNvSpPr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" name="MODULE 2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397256">
              <a:defRPr sz="8228"/>
            </a:pPr>
            <a:r>
              <a:rPr lang="en-IN" dirty="0"/>
              <a:t>CSS</a:t>
            </a:r>
            <a:endParaRPr dirty="0"/>
          </a:p>
          <a:p>
            <a:pPr defTabSz="397256">
              <a:defRPr sz="8228"/>
            </a:pPr>
            <a:r>
              <a:rPr lang="en-IN" sz="7300" dirty="0"/>
              <a:t>TOPICS, </a:t>
            </a:r>
            <a:r>
              <a:rPr sz="7300" dirty="0" err="1"/>
              <a:t>QuizZES</a:t>
            </a:r>
            <a:r>
              <a:rPr sz="7300" dirty="0"/>
              <a:t> &amp; EXPERIMENTS</a:t>
            </a:r>
          </a:p>
        </p:txBody>
      </p:sp>
      <p:sp>
        <p:nvSpPr>
          <p:cNvPr id="132" name="Web Front End Certification Course - SkewCod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Foundations of Web Front-end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1" name="Experiment - 2…"/>
          <p:cNvSpPr txBox="1"/>
          <p:nvPr/>
        </p:nvSpPr>
        <p:spPr>
          <a:xfrm>
            <a:off x="1245475" y="1295399"/>
            <a:ext cx="6516023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- 2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Selectors</a:t>
            </a:r>
          </a:p>
        </p:txBody>
      </p:sp>
      <p:sp>
        <p:nvSpPr>
          <p:cNvPr id="172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73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6" name="CSS BASICS -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SELECTORS</a:t>
            </a:r>
          </a:p>
        </p:txBody>
      </p:sp>
      <p:sp>
        <p:nvSpPr>
          <p:cNvPr id="177" name="Design a collapsible panel as shown. A panel has a heading (in pink) and a body.…"/>
          <p:cNvSpPr txBox="1">
            <a:spLocks noGrp="1"/>
          </p:cNvSpPr>
          <p:nvPr>
            <p:ph type="body" sz="half" idx="1"/>
          </p:nvPr>
        </p:nvSpPr>
        <p:spPr>
          <a:xfrm>
            <a:off x="571500" y="1803400"/>
            <a:ext cx="6822745" cy="7226300"/>
          </a:xfrm>
          <a:prstGeom prst="rect">
            <a:avLst/>
          </a:prstGeom>
        </p:spPr>
        <p:txBody>
          <a:bodyPr/>
          <a:lstStyle/>
          <a:p>
            <a:pPr marL="422909" indent="-422909" defTabSz="525779">
              <a:spcBef>
                <a:spcPts val="1600"/>
              </a:spcBef>
              <a:defRPr sz="2880"/>
            </a:pPr>
            <a:r>
              <a:t>Design a collapsible panel as shown. A panel has a heading (in pink) and a body.</a:t>
            </a:r>
          </a:p>
          <a:p>
            <a:pPr marL="422909" indent="-422909" defTabSz="525779">
              <a:spcBef>
                <a:spcPts val="1600"/>
              </a:spcBef>
              <a:defRPr sz="2880"/>
            </a:pPr>
            <a:r>
              <a:t>The body of each panel is hidden by default. It shows up when the corresponding heading is hovered upon.</a:t>
            </a:r>
          </a:p>
          <a:p>
            <a:pPr marL="422909" indent="-422909" defTabSz="525779">
              <a:spcBef>
                <a:spcPts val="1600"/>
              </a:spcBef>
              <a:defRPr sz="2880"/>
            </a:pPr>
            <a:r>
              <a:t>Make sure to apply appropriate border, padding, background colour etc.</a:t>
            </a:r>
          </a:p>
          <a:p>
            <a:pPr marL="422909" indent="-422909" defTabSz="525779">
              <a:spcBef>
                <a:spcPts val="1600"/>
              </a:spcBef>
              <a:defRPr sz="2880"/>
            </a:pPr>
            <a:r>
              <a:t>Refer: </a:t>
            </a:r>
            <a:r>
              <a:rPr u="sng">
                <a:hlinkClick r:id="rId2"/>
              </a:rPr>
              <a:t>https://developer.mozilla.org/en-US/docs/Web/CSS/Adjacent_sibling_selectors</a:t>
            </a:r>
          </a:p>
        </p:txBody>
      </p:sp>
      <p:pic>
        <p:nvPicPr>
          <p:cNvPr id="17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40083" y="1812442"/>
            <a:ext cx="5016501" cy="1181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59133" y="3614877"/>
            <a:ext cx="49784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59133" y="5785612"/>
            <a:ext cx="4978401" cy="161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3" name="Alarm Clock"/>
          <p:cNvSpPr/>
          <p:nvPr/>
        </p:nvSpPr>
        <p:spPr>
          <a:xfrm>
            <a:off x="947932" y="2547404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84" name="Quiz 3…"/>
          <p:cNvSpPr txBox="1"/>
          <p:nvPr/>
        </p:nvSpPr>
        <p:spPr>
          <a:xfrm>
            <a:off x="947932" y="5930206"/>
            <a:ext cx="10407144" cy="3785652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rPr dirty="0"/>
              <a:t>Quiz 3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rPr dirty="0"/>
              <a:t>Inheritance, Specificity and</a:t>
            </a:r>
            <a:endParaRPr lang="en-IN" dirty="0"/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rPr dirty="0"/>
              <a:t> Cascade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7" name="CSS BASICS - INHERITANCE, SPECIFICITY AND CASCA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sz="4000" dirty="0"/>
              <a:t>CSS BASICS - INHERITANCE, SPECIFICITY AND CASCADE</a:t>
            </a:r>
          </a:p>
        </p:txBody>
      </p:sp>
      <p:sp>
        <p:nvSpPr>
          <p:cNvPr id="188" name="Which of these is inherited by child elements from paren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Which of these is inherited by child elements from parent?</a:t>
            </a:r>
          </a:p>
          <a:p>
            <a:pPr lvl="1"/>
            <a:r>
              <a:rPr dirty="0"/>
              <a:t>color, border, font-size, padding, display, background-color (last one is tricky)</a:t>
            </a:r>
          </a:p>
          <a:p>
            <a:r>
              <a:rPr dirty="0"/>
              <a:t>How can we inherit border property’s value from the parent?</a:t>
            </a:r>
          </a:p>
          <a:p>
            <a:r>
              <a:rPr dirty="0"/>
              <a:t>We would like to display ‘Hello’ in the default text color instead of red. How can this be done?</a:t>
            </a:r>
            <a:br>
              <a:rPr dirty="0"/>
            </a:br>
            <a:r>
              <a:rPr dirty="0">
                <a:solidFill>
                  <a:srgbClr val="942192"/>
                </a:solidFill>
              </a:rPr>
              <a:t>&lt;p style=“color: red;”&gt;</a:t>
            </a:r>
            <a:br>
              <a:rPr dirty="0">
                <a:solidFill>
                  <a:srgbClr val="942192"/>
                </a:solidFill>
              </a:rPr>
            </a:br>
            <a:r>
              <a:rPr dirty="0">
                <a:solidFill>
                  <a:srgbClr val="942192"/>
                </a:solidFill>
              </a:rPr>
              <a:t>    &lt;span ______=“_____:_______”&gt;Hello&lt;/span&gt;</a:t>
            </a:r>
            <a:br>
              <a:rPr dirty="0">
                <a:solidFill>
                  <a:srgbClr val="942192"/>
                </a:solidFill>
              </a:rPr>
            </a:br>
            <a:r>
              <a:rPr dirty="0">
                <a:solidFill>
                  <a:srgbClr val="942192"/>
                </a:solidFill>
              </a:rPr>
              <a:t>&lt;/p&gt;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1" name="CSS BASICS - INHERITANCE, SPECIFICITY AND CASCA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sz="4000" dirty="0"/>
              <a:t>CSS BASICS - INHERITANCE, SPECIFICITY AND CASCADE</a:t>
            </a:r>
          </a:p>
        </p:txBody>
      </p:sp>
      <p:sp>
        <p:nvSpPr>
          <p:cNvPr id="192" name="We have a span like so in our page. What is the color of the span in each case? &lt;span id=“my-span” class=“red”&gt;Hello&lt;/span&gt;  a) &lt;style&gt;        span { color: blue; }        span { color: green; }     &lt;/style&gt;  b) &lt;style&gt;        .red { color: red; }        span { color: blue; }        span { color: green; }     &lt;/style&gt;  c) &lt;style&gt;        #my-span { color: gray; }        .red { color: red; }        span { color: blue; }        span { color: green; }     &lt;/style&gt;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5920" indent="-375920" defTabSz="467359">
              <a:spcBef>
                <a:spcPts val="1400"/>
              </a:spcBef>
              <a:defRPr sz="2560"/>
            </a:pPr>
            <a:r>
              <a:t>We have a span like so in our page. What is the color of the span in each case?</a:t>
            </a:r>
            <a:br/>
            <a:r>
              <a:rPr sz="1440">
                <a:solidFill>
                  <a:srgbClr val="942192"/>
                </a:solidFill>
              </a:rPr>
              <a:t>&lt;span id=“my-span” class=“red”&gt;Hello&lt;/span&gt;</a:t>
            </a:r>
            <a:br>
              <a:rPr sz="1440">
                <a:solidFill>
                  <a:srgbClr val="942192"/>
                </a:solidFill>
              </a:rPr>
            </a:b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a) &lt;style&gt;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span { color: blue;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span { color: green;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&lt;/style&gt;</a:t>
            </a:r>
            <a:br>
              <a:rPr sz="1440">
                <a:solidFill>
                  <a:srgbClr val="942192"/>
                </a:solidFill>
              </a:rPr>
            </a:b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b) &lt;style&gt;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.red { color: red;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span { color: blue;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span { color: green;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&lt;/style&gt;</a:t>
            </a:r>
            <a:br>
              <a:rPr sz="1440">
                <a:solidFill>
                  <a:srgbClr val="942192"/>
                </a:solidFill>
              </a:rPr>
            </a:b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c) &lt;style&gt;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#my-span { color: gray;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.red { color: red;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span { color: blue;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   span { color: green; }</a:t>
            </a:r>
            <a:br>
              <a:rPr sz="1440">
                <a:solidFill>
                  <a:srgbClr val="942192"/>
                </a:solidFill>
              </a:rPr>
            </a:br>
            <a:r>
              <a:rPr sz="1440">
                <a:solidFill>
                  <a:srgbClr val="942192"/>
                </a:solidFill>
              </a:rPr>
              <a:t>    &lt;/style&gt;</a:t>
            </a:r>
          </a:p>
          <a:p>
            <a:pPr marL="375920" indent="-375920" defTabSz="467359">
              <a:spcBef>
                <a:spcPts val="1400"/>
              </a:spcBef>
              <a:defRPr sz="2560"/>
            </a:pPr>
            <a:endParaRPr sz="1440">
              <a:solidFill>
                <a:srgbClr val="942192"/>
              </a:solidFill>
            </a:endParaRPr>
          </a:p>
          <a:p>
            <a:pPr marL="375920" indent="-375920" defTabSz="467359">
              <a:spcBef>
                <a:spcPts val="1400"/>
              </a:spcBef>
              <a:defRPr sz="2560"/>
            </a:pPr>
            <a:r>
              <a:t>Repeat the previous exercise when the span is defined as below instead.</a:t>
            </a:r>
            <a:br/>
            <a:r>
              <a:rPr sz="1440">
                <a:solidFill>
                  <a:srgbClr val="942192"/>
                </a:solidFill>
              </a:rPr>
              <a:t>&lt;span id=“my-span” class=“red” style=“color: purple;”&gt;Hello&lt;/span&gt;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5" name="CSS BASICS - INHERITANCE, SPECIFICITY AND CASCA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sz="4000" dirty="0"/>
              <a:t>CSS BASICS - INHERITANCE, SPECIFICITY AND CASCADE</a:t>
            </a:r>
          </a:p>
        </p:txBody>
      </p:sp>
      <p:sp>
        <p:nvSpPr>
          <p:cNvPr id="196" name="What is the specificity value for selectors in each of these cases? Which one will win in case of a CSS property conflict (for elements that match both selectors)? Assume order of selectors on the page is as shown below. a) .gallery &gt; .gallery-item     ul.gallery &gt; li  b) p &gt; a.btn.btn-primary     p.cta &gt;a.btn-primary  c) .introduction-section #buy-button     #introduction-section &gt; .btn-primar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is the specificity value for selectors in each of these cases? Which one will win in case of a CSS property conflict (for elements that match both selectors)? Assume order of selectors on the page is as shown below.</a:t>
            </a:r>
            <a:br>
              <a:rPr sz="1800" dirty="0">
                <a:solidFill>
                  <a:srgbClr val="942192"/>
                </a:solidFill>
              </a:rPr>
            </a:br>
            <a:r>
              <a:rPr sz="2400" dirty="0">
                <a:solidFill>
                  <a:srgbClr val="942192"/>
                </a:solidFill>
              </a:rPr>
              <a:t>a) .gallery &gt; .gallery-item</a:t>
            </a:r>
            <a:br>
              <a:rPr sz="2400" dirty="0">
                <a:solidFill>
                  <a:srgbClr val="942192"/>
                </a:solidFill>
              </a:rPr>
            </a:br>
            <a:r>
              <a:rPr sz="2400" dirty="0">
                <a:solidFill>
                  <a:srgbClr val="942192"/>
                </a:solidFill>
              </a:rPr>
              <a:t>    </a:t>
            </a:r>
            <a:r>
              <a:rPr sz="2400" dirty="0" err="1">
                <a:solidFill>
                  <a:srgbClr val="942192"/>
                </a:solidFill>
              </a:rPr>
              <a:t>ul.gallery</a:t>
            </a:r>
            <a:r>
              <a:rPr sz="2400" dirty="0">
                <a:solidFill>
                  <a:srgbClr val="942192"/>
                </a:solidFill>
              </a:rPr>
              <a:t> &gt; li</a:t>
            </a:r>
            <a:br>
              <a:rPr sz="2400" dirty="0">
                <a:solidFill>
                  <a:srgbClr val="942192"/>
                </a:solidFill>
              </a:rPr>
            </a:br>
            <a:br>
              <a:rPr sz="2400" dirty="0">
                <a:solidFill>
                  <a:srgbClr val="942192"/>
                </a:solidFill>
              </a:rPr>
            </a:br>
            <a:r>
              <a:rPr sz="2400" dirty="0">
                <a:solidFill>
                  <a:srgbClr val="942192"/>
                </a:solidFill>
              </a:rPr>
              <a:t>b) p &gt; </a:t>
            </a:r>
            <a:r>
              <a:rPr sz="2400" dirty="0" err="1">
                <a:solidFill>
                  <a:srgbClr val="942192"/>
                </a:solidFill>
              </a:rPr>
              <a:t>a.btn.btn</a:t>
            </a:r>
            <a:r>
              <a:rPr sz="2400" dirty="0">
                <a:solidFill>
                  <a:srgbClr val="942192"/>
                </a:solidFill>
              </a:rPr>
              <a:t>-primary</a:t>
            </a:r>
            <a:br>
              <a:rPr sz="2400" dirty="0">
                <a:solidFill>
                  <a:srgbClr val="942192"/>
                </a:solidFill>
              </a:rPr>
            </a:br>
            <a:r>
              <a:rPr sz="2400" dirty="0">
                <a:solidFill>
                  <a:srgbClr val="942192"/>
                </a:solidFill>
              </a:rPr>
              <a:t>    </a:t>
            </a:r>
            <a:r>
              <a:rPr sz="2400" dirty="0" err="1">
                <a:solidFill>
                  <a:srgbClr val="942192"/>
                </a:solidFill>
              </a:rPr>
              <a:t>p.cta</a:t>
            </a:r>
            <a:r>
              <a:rPr sz="2400" dirty="0">
                <a:solidFill>
                  <a:srgbClr val="942192"/>
                </a:solidFill>
              </a:rPr>
              <a:t> &gt;</a:t>
            </a:r>
            <a:r>
              <a:rPr sz="2400" dirty="0" err="1">
                <a:solidFill>
                  <a:srgbClr val="942192"/>
                </a:solidFill>
              </a:rPr>
              <a:t>a.btn</a:t>
            </a:r>
            <a:r>
              <a:rPr sz="2400" dirty="0">
                <a:solidFill>
                  <a:srgbClr val="942192"/>
                </a:solidFill>
              </a:rPr>
              <a:t>-primary</a:t>
            </a:r>
            <a:br>
              <a:rPr sz="2400" dirty="0">
                <a:solidFill>
                  <a:srgbClr val="942192"/>
                </a:solidFill>
              </a:rPr>
            </a:br>
            <a:br>
              <a:rPr sz="2400" dirty="0">
                <a:solidFill>
                  <a:srgbClr val="942192"/>
                </a:solidFill>
              </a:rPr>
            </a:br>
            <a:r>
              <a:rPr sz="2400" dirty="0">
                <a:solidFill>
                  <a:srgbClr val="942192"/>
                </a:solidFill>
              </a:rPr>
              <a:t>c) .introduction-section #buy-button</a:t>
            </a:r>
            <a:br>
              <a:rPr sz="2400" dirty="0">
                <a:solidFill>
                  <a:srgbClr val="942192"/>
                </a:solidFill>
              </a:rPr>
            </a:br>
            <a:r>
              <a:rPr sz="2400" dirty="0">
                <a:solidFill>
                  <a:srgbClr val="942192"/>
                </a:solidFill>
              </a:rPr>
              <a:t>    #introduction-section &gt; .</a:t>
            </a:r>
            <a:r>
              <a:rPr sz="2400" dirty="0" err="1">
                <a:solidFill>
                  <a:srgbClr val="942192"/>
                </a:solidFill>
              </a:rPr>
              <a:t>btn</a:t>
            </a:r>
            <a:r>
              <a:rPr sz="2400" dirty="0">
                <a:solidFill>
                  <a:srgbClr val="942192"/>
                </a:solidFill>
              </a:rPr>
              <a:t>-primary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9" name="Experiment - 3…"/>
          <p:cNvSpPr txBox="1"/>
          <p:nvPr/>
        </p:nvSpPr>
        <p:spPr>
          <a:xfrm>
            <a:off x="1181975" y="939800"/>
            <a:ext cx="6966363" cy="53086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- 3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Inheritance, Specificity and Cascade</a:t>
            </a:r>
          </a:p>
        </p:txBody>
      </p:sp>
      <p:sp>
        <p:nvSpPr>
          <p:cNvPr id="200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01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4" name="CSS BASICS - INHERITANCE, SPECIFICITY AND CASCA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sz="4000" dirty="0"/>
              <a:t>CSS BASICS - INHERITANCE, SPECIFICITY AND CASCADE</a:t>
            </a:r>
          </a:p>
        </p:txBody>
      </p:sp>
      <p:sp>
        <p:nvSpPr>
          <p:cNvPr id="205" name="Open the supplied HTML file for exercise 3. It defines a button and imports styles from someframework.css.…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9470937" cy="7226300"/>
          </a:xfrm>
          <a:prstGeom prst="rect">
            <a:avLst/>
          </a:prstGeom>
        </p:spPr>
        <p:txBody>
          <a:bodyPr/>
          <a:lstStyle/>
          <a:p>
            <a:pPr marL="375920" indent="-375920" algn="just" defTabSz="467359">
              <a:spcBef>
                <a:spcPts val="1400"/>
              </a:spcBef>
              <a:defRPr sz="2560"/>
            </a:pPr>
            <a:r>
              <a:t>Open the supplied HTML file for exercise 3.</a:t>
            </a:r>
            <a:br/>
            <a:r>
              <a:t>It defines a button and imports styles from someframework.css.</a:t>
            </a:r>
          </a:p>
          <a:p>
            <a:pPr marL="375920" indent="-375920" algn="just" defTabSz="467359">
              <a:spcBef>
                <a:spcPts val="1400"/>
              </a:spcBef>
              <a:defRPr sz="2560"/>
            </a:pPr>
            <a:r>
              <a:t>Override styles for the button so that the button text is capitalized rather than upper-cased. Make sure to do this using embedded/external styles rather than inline styles. A neat way to do this is to include your overrides after the framework file include (i.e. link tag).</a:t>
            </a:r>
          </a:p>
          <a:p>
            <a:pPr marL="375920" indent="-375920" algn="just" defTabSz="467359">
              <a:spcBef>
                <a:spcPts val="1400"/>
              </a:spcBef>
              <a:defRPr sz="2560"/>
            </a:pPr>
            <a:r>
              <a:t>Change the background color for primary buttons to a shade of blue. Apply a darker shade of blue for the border. Apply a translucent blue shade for the shadow that appears on hover.</a:t>
            </a:r>
          </a:p>
          <a:p>
            <a:pPr marL="375920" indent="-375920" algn="just" defTabSz="467359">
              <a:spcBef>
                <a:spcPts val="1400"/>
              </a:spcBef>
              <a:defRPr sz="2560"/>
            </a:pPr>
            <a:r>
              <a:t>At the end of the exercise the button should look like this.</a:t>
            </a:r>
          </a:p>
          <a:p>
            <a:pPr marL="375920" indent="-375920" algn="just" defTabSz="467359">
              <a:spcBef>
                <a:spcPts val="1400"/>
              </a:spcBef>
              <a:defRPr sz="2560"/>
            </a:pPr>
            <a:r>
              <a:t>Try keeping the selectors of the overrides as close as possible to the ones in the framework CSS file.</a:t>
            </a:r>
          </a:p>
        </p:txBody>
      </p:sp>
      <p:pic>
        <p:nvPicPr>
          <p:cNvPr id="20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55356" y="1766070"/>
            <a:ext cx="2404201" cy="1066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24070" y="6817935"/>
            <a:ext cx="2466773" cy="1069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0" name="Alarm Clock"/>
          <p:cNvSpPr/>
          <p:nvPr/>
        </p:nvSpPr>
        <p:spPr>
          <a:xfrm>
            <a:off x="1257967" y="1028573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11" name="Quiz 4…"/>
          <p:cNvSpPr txBox="1"/>
          <p:nvPr/>
        </p:nvSpPr>
        <p:spPr>
          <a:xfrm>
            <a:off x="1194675" y="5511799"/>
            <a:ext cx="4059579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t>Quiz 4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t>Box Model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4" name="CSS BASICS - BOX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BOX MODEL</a:t>
            </a:r>
          </a:p>
        </p:txBody>
      </p:sp>
      <p:sp>
        <p:nvSpPr>
          <p:cNvPr id="215" name="What do width and height properties set dimensions fo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 width and height properties set dimensions for?</a:t>
            </a:r>
          </a:p>
          <a:p>
            <a:r>
              <a:t>How does setting box-sizing: padding-box change your answer for the above? What about box-sizing: border-box?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5" name="Alarm Clock"/>
          <p:cNvSpPr/>
          <p:nvPr/>
        </p:nvSpPr>
        <p:spPr>
          <a:xfrm>
            <a:off x="1257967" y="1028573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36" name="Quiz 1…"/>
          <p:cNvSpPr txBox="1"/>
          <p:nvPr/>
        </p:nvSpPr>
        <p:spPr>
          <a:xfrm>
            <a:off x="762875" y="5511799"/>
            <a:ext cx="12057258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t>Quiz 1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t>Various Ways of Applying Styles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8" name="Experiment - 4…"/>
          <p:cNvSpPr txBox="1"/>
          <p:nvPr/>
        </p:nvSpPr>
        <p:spPr>
          <a:xfrm>
            <a:off x="1181975" y="2197099"/>
            <a:ext cx="6966363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- 4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Box Model</a:t>
            </a:r>
          </a:p>
        </p:txBody>
      </p:sp>
      <p:sp>
        <p:nvSpPr>
          <p:cNvPr id="219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20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3" name="CSS BASICS - BOX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BOX MODEL</a:t>
            </a:r>
          </a:p>
        </p:txBody>
      </p:sp>
      <p:sp>
        <p:nvSpPr>
          <p:cNvPr id="224" name="Body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915682" cy="72263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749" y="1702570"/>
            <a:ext cx="12181302" cy="7339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28" name="Alarm Clock"/>
          <p:cNvSpPr/>
          <p:nvPr/>
        </p:nvSpPr>
        <p:spPr>
          <a:xfrm>
            <a:off x="1257967" y="1028573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29" name="Quiz 5…"/>
          <p:cNvSpPr txBox="1"/>
          <p:nvPr/>
        </p:nvSpPr>
        <p:spPr>
          <a:xfrm>
            <a:off x="1194675" y="5511799"/>
            <a:ext cx="8011984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t>Quiz 5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t>Other CSS Properties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2" name="CSS BASICS - OTHER CSS PROPERT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OTHER CSS PROPERTIES</a:t>
            </a:r>
          </a:p>
        </p:txBody>
      </p:sp>
      <p:sp>
        <p:nvSpPr>
          <p:cNvPr id="233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N" dirty="0"/>
              <a:t>Background-related properties</a:t>
            </a:r>
          </a:p>
          <a:p>
            <a:r>
              <a:rPr lang="en-IN" dirty="0"/>
              <a:t>Text and font related properties</a:t>
            </a:r>
          </a:p>
          <a:p>
            <a:r>
              <a:rPr lang="en-IN" dirty="0"/>
              <a:t>Overflow related properties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36" name="Experiment - 5…"/>
          <p:cNvSpPr txBox="1"/>
          <p:nvPr/>
        </p:nvSpPr>
        <p:spPr>
          <a:xfrm>
            <a:off x="1181975" y="1568449"/>
            <a:ext cx="6966363" cy="40513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- 5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Other CSS Properties</a:t>
            </a:r>
          </a:p>
        </p:txBody>
      </p:sp>
      <p:sp>
        <p:nvSpPr>
          <p:cNvPr id="237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38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1" name="CSS BASICS - OTHER CSS PROPERT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OTHER CSS PROPERTIES</a:t>
            </a:r>
          </a:p>
        </p:txBody>
      </p:sp>
      <p:sp>
        <p:nvSpPr>
          <p:cNvPr id="242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IN" dirty="0"/>
              <a:t>Use the following image to design classes to show icons on a page</a:t>
            </a:r>
          </a:p>
          <a:p>
            <a:r>
              <a:rPr lang="en-IN" dirty="0"/>
              <a:t>The icons should be usable in this way</a:t>
            </a:r>
          </a:p>
          <a:p>
            <a:pPr marL="0" indent="0">
              <a:buNone/>
            </a:pPr>
            <a:r>
              <a:rPr lang="en-IN" dirty="0"/>
              <a:t>	</a:t>
            </a:r>
            <a:r>
              <a:rPr lang="en-IN" dirty="0">
                <a:solidFill>
                  <a:srgbClr val="7030A0"/>
                </a:solidFill>
              </a:rPr>
              <a:t>&lt;</a:t>
            </a:r>
            <a:r>
              <a:rPr lang="en-IN" dirty="0" err="1">
                <a:solidFill>
                  <a:srgbClr val="7030A0"/>
                </a:solidFill>
              </a:rPr>
              <a:t>i</a:t>
            </a:r>
            <a:r>
              <a:rPr lang="en-IN" dirty="0">
                <a:solidFill>
                  <a:srgbClr val="7030A0"/>
                </a:solidFill>
              </a:rPr>
              <a:t> class="icon icon-linked-in"&gt;&lt;/</a:t>
            </a:r>
            <a:r>
              <a:rPr lang="en-IN" dirty="0" err="1">
                <a:solidFill>
                  <a:srgbClr val="7030A0"/>
                </a:solidFill>
              </a:rPr>
              <a:t>i</a:t>
            </a:r>
            <a:r>
              <a:rPr lang="en-IN" dirty="0">
                <a:solidFill>
                  <a:srgbClr val="7030A0"/>
                </a:solidFill>
              </a:rPr>
              <a:t>&gt;</a:t>
            </a:r>
          </a:p>
          <a:p>
            <a:pPr marL="0" indent="0">
              <a:buNone/>
            </a:pPr>
            <a:r>
              <a:rPr lang="en-IN" dirty="0">
                <a:solidFill>
                  <a:srgbClr val="7030A0"/>
                </a:solidFill>
              </a:rPr>
              <a:t>	&lt;</a:t>
            </a:r>
            <a:r>
              <a:rPr lang="en-IN" dirty="0" err="1">
                <a:solidFill>
                  <a:srgbClr val="7030A0"/>
                </a:solidFill>
              </a:rPr>
              <a:t>i</a:t>
            </a:r>
            <a:r>
              <a:rPr lang="en-IN" dirty="0">
                <a:solidFill>
                  <a:srgbClr val="7030A0"/>
                </a:solidFill>
              </a:rPr>
              <a:t> class="icon icon-</a:t>
            </a:r>
            <a:r>
              <a:rPr lang="en-IN" dirty="0" err="1">
                <a:solidFill>
                  <a:srgbClr val="7030A0"/>
                </a:solidFill>
              </a:rPr>
              <a:t>facebook</a:t>
            </a:r>
            <a:r>
              <a:rPr lang="en-IN" dirty="0">
                <a:solidFill>
                  <a:srgbClr val="7030A0"/>
                </a:solidFill>
              </a:rPr>
              <a:t>"&gt;&lt;/</a:t>
            </a:r>
            <a:r>
              <a:rPr lang="en-IN" dirty="0" err="1">
                <a:solidFill>
                  <a:srgbClr val="7030A0"/>
                </a:solidFill>
              </a:rPr>
              <a:t>i</a:t>
            </a:r>
            <a:r>
              <a:rPr lang="en-IN" dirty="0">
                <a:solidFill>
                  <a:srgbClr val="7030A0"/>
                </a:solidFill>
              </a:rPr>
              <a:t>&gt;</a:t>
            </a:r>
          </a:p>
          <a:p>
            <a:r>
              <a:rPr lang="en-IN" dirty="0"/>
              <a:t>How to do this…</a:t>
            </a:r>
          </a:p>
          <a:p>
            <a:pPr lvl="1"/>
            <a:r>
              <a:rPr lang="en-IN" dirty="0"/>
              <a:t>Define a class icon that</a:t>
            </a:r>
          </a:p>
          <a:p>
            <a:pPr lvl="2"/>
            <a:r>
              <a:rPr lang="en-IN" dirty="0"/>
              <a:t>Sets display to inline-block and set its height and width to the height and width of the icon. Set the image as background image.</a:t>
            </a:r>
          </a:p>
          <a:p>
            <a:pPr lvl="1"/>
            <a:r>
              <a:rPr lang="en-IN" dirty="0"/>
              <a:t>Define icon-linked-in and icon-</a:t>
            </a:r>
            <a:r>
              <a:rPr lang="en-IN" dirty="0" err="1"/>
              <a:t>facebook</a:t>
            </a:r>
            <a:endParaRPr lang="en-IN" dirty="0"/>
          </a:p>
          <a:p>
            <a:pPr lvl="2"/>
            <a:r>
              <a:rPr lang="en-IN" dirty="0"/>
              <a:t>Use the background-position property to move the background image around so that the desired icon shows up inside the element as background.</a:t>
            </a:r>
          </a:p>
          <a:p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B73FE6-1C19-4AB5-8EE7-8EAFEB3A4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330" y="2423536"/>
            <a:ext cx="4322970" cy="32599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535BFD-698E-456F-8BF2-3B7258CAD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974" y="3417781"/>
            <a:ext cx="788021" cy="45682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45" name="Alarm Clock"/>
          <p:cNvSpPr/>
          <p:nvPr/>
        </p:nvSpPr>
        <p:spPr>
          <a:xfrm>
            <a:off x="1257967" y="1028573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46" name="Quiz 6…"/>
          <p:cNvSpPr txBox="1"/>
          <p:nvPr/>
        </p:nvSpPr>
        <p:spPr>
          <a:xfrm>
            <a:off x="1194675" y="5511799"/>
            <a:ext cx="6829944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t>Quiz 6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t>Layout Techniques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9" name="CSS BASICS - LAYOUT TECHNIQU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LAYOUT TECHNIQUES</a:t>
            </a:r>
          </a:p>
        </p:txBody>
      </p:sp>
      <p:sp>
        <p:nvSpPr>
          <p:cNvPr id="250" name="Design the layout as shown below. Use floats to manage the sidebar and main content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Design the layout as shown below. Use floats to manage the sidebar and main content.</a:t>
            </a:r>
          </a:p>
        </p:txBody>
      </p:sp>
      <p:pic>
        <p:nvPicPr>
          <p:cNvPr id="25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b="464"/>
          <a:stretch>
            <a:fillRect/>
          </a:stretch>
        </p:blipFill>
        <p:spPr>
          <a:xfrm>
            <a:off x="935185" y="3714308"/>
            <a:ext cx="11134430" cy="4426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54" name="Experiment - 6…"/>
          <p:cNvSpPr txBox="1"/>
          <p:nvPr/>
        </p:nvSpPr>
        <p:spPr>
          <a:xfrm>
            <a:off x="1181975" y="2197099"/>
            <a:ext cx="6966363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- 6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Layout Techniques</a:t>
            </a:r>
          </a:p>
        </p:txBody>
      </p:sp>
      <p:sp>
        <p:nvSpPr>
          <p:cNvPr id="255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56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9" name="CSS BASICS - LAYOUT TECHNIQU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LAYOUT TECHNIQUES</a:t>
            </a:r>
          </a:p>
        </p:txBody>
      </p:sp>
      <p:sp>
        <p:nvSpPr>
          <p:cNvPr id="260" name="Design a 3-column layout as shown below. The entire content is to be 960px wide and entered on the viewport. Each column is 32% width of the row and there is a 2% margin between columns. The text within the columns is justified.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861800" cy="7368343"/>
          </a:xfrm>
          <a:prstGeom prst="rect">
            <a:avLst/>
          </a:prstGeom>
        </p:spPr>
        <p:txBody>
          <a:bodyPr/>
          <a:lstStyle/>
          <a:p>
            <a:r>
              <a:t>Design a 3-column layout as shown below. The entire content is to be 960px wide and entered on the viewport. Each column is 32% width of the row and there is a 2% margin between columns. The text within the columns is justified.</a:t>
            </a:r>
          </a:p>
        </p:txBody>
      </p:sp>
      <p:pic>
        <p:nvPicPr>
          <p:cNvPr id="2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4522266"/>
            <a:ext cx="13004801" cy="3995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9" name="CSS Basics - VARIOUS WAYS OF APPLYING STY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VARIOUS WAYS OF APPLYING STYLES</a:t>
            </a:r>
          </a:p>
        </p:txBody>
      </p:sp>
      <p:sp>
        <p:nvSpPr>
          <p:cNvPr id="140" name="What are the 3 ways to include styles for an element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are the 3 ways to include styles for an element?</a:t>
            </a:r>
          </a:p>
          <a:p>
            <a:endParaRPr/>
          </a:p>
          <a:p>
            <a:endParaRPr/>
          </a:p>
          <a:p>
            <a:r>
              <a:t>Which method of applying styles is preferred in each of these cases?</a:t>
            </a:r>
          </a:p>
          <a:p>
            <a:pPr lvl="1"/>
            <a:r>
              <a:t>Styles that are to be applied across many pages in a web site</a:t>
            </a:r>
          </a:p>
          <a:p>
            <a:pPr lvl="1"/>
            <a:r>
              <a:t>Styles restricted to the elements on one page of a web site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2" name="Experiment - 7…"/>
          <p:cNvSpPr txBox="1"/>
          <p:nvPr/>
        </p:nvSpPr>
        <p:spPr>
          <a:xfrm>
            <a:off x="1181975" y="1568449"/>
            <a:ext cx="6966363" cy="40513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- 7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Media Queries and RWD</a:t>
            </a:r>
          </a:p>
        </p:txBody>
      </p:sp>
      <p:sp>
        <p:nvSpPr>
          <p:cNvPr id="273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74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8" name="CSS BASICS - MEDIA QUERIES AND RW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MEDIA QUERIES AND RWD</a:t>
            </a:r>
          </a:p>
        </p:txBody>
      </p:sp>
      <p:sp>
        <p:nvSpPr>
          <p:cNvPr id="269" name="Body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7108825" cy="7226300"/>
          </a:xfrm>
          <a:prstGeom prst="rect">
            <a:avLst/>
          </a:prstGeom>
        </p:spPr>
        <p:txBody>
          <a:bodyPr/>
          <a:lstStyle/>
          <a:p>
            <a:r>
              <a:rPr lang="en-IN" dirty="0"/>
              <a:t>Make changes to the previous experiment’s layout so that the page is displayed as below on devices with width &lt; 768px</a:t>
            </a:r>
          </a:p>
          <a:p>
            <a:r>
              <a:rPr lang="en-IN" dirty="0"/>
              <a:t>When doing so make sure to follow the mobile-first approach</a:t>
            </a:r>
          </a:p>
          <a:p>
            <a:r>
              <a:rPr lang="en-IN" dirty="0"/>
              <a:t>Take care that there are no margins to left and right in small screen devices</a:t>
            </a:r>
          </a:p>
          <a:p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7C3CC2-3556-4C4A-AB39-E73D035AB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885" y="2186940"/>
            <a:ext cx="4752975" cy="5867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7" name="CSS BASICS - MEDIA QUERIES AND RW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dirty="0"/>
              <a:t>CSS BASICS </a:t>
            </a:r>
            <a:r>
              <a:rPr lang="en-IN" dirty="0"/>
              <a:t>–</a:t>
            </a:r>
            <a:r>
              <a:rPr dirty="0"/>
              <a:t> </a:t>
            </a:r>
            <a:r>
              <a:rPr lang="en-IN" dirty="0"/>
              <a:t>WRAP UP</a:t>
            </a:r>
            <a:endParaRPr dirty="0"/>
          </a:p>
        </p:txBody>
      </p:sp>
      <p:sp>
        <p:nvSpPr>
          <p:cNvPr id="278" name="Body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2006580" cy="7239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sz="2400" dirty="0"/>
              <a:t>Design a layout as shown. The product image should be in a responsive container.</a:t>
            </a:r>
          </a:p>
          <a:p>
            <a:r>
              <a:rPr lang="en-IN" sz="2400" dirty="0"/>
              <a:t>Make sure to use the provided image sprite to design review stars widget.</a:t>
            </a:r>
          </a:p>
          <a:p>
            <a:r>
              <a:rPr lang="en-IN" sz="2400" dirty="0"/>
              <a:t>Note how the hovered upon product is seen highlighted</a:t>
            </a:r>
          </a:p>
          <a:p>
            <a:pPr lvl="1"/>
            <a:r>
              <a:rPr lang="en-IN" sz="2400" dirty="0"/>
              <a:t>To achieve this set an opacity on all items and reset the opacity on the item being hovered upon.</a:t>
            </a:r>
          </a:p>
          <a:p>
            <a:endParaRPr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C7CB20-37A4-444F-85C2-948FF39C2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122" y="4144010"/>
            <a:ext cx="6543675" cy="54673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64" name="Alarm Clock"/>
          <p:cNvSpPr/>
          <p:nvPr/>
        </p:nvSpPr>
        <p:spPr>
          <a:xfrm>
            <a:off x="1257967" y="1028573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65" name="Quiz 7…"/>
          <p:cNvSpPr txBox="1"/>
          <p:nvPr/>
        </p:nvSpPr>
        <p:spPr>
          <a:xfrm>
            <a:off x="1194675" y="6303505"/>
            <a:ext cx="5060488" cy="1210588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rPr lang="en-IN" dirty="0"/>
              <a:t>CSS3 - Topics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956426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8" name="CSS BASICS - MEDIA QUERIES AND RW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dirty="0"/>
              <a:t>CSS</a:t>
            </a:r>
            <a:r>
              <a:rPr lang="en-IN" dirty="0"/>
              <a:t>3</a:t>
            </a:r>
            <a:r>
              <a:rPr dirty="0"/>
              <a:t> </a:t>
            </a:r>
            <a:r>
              <a:rPr lang="en-IN" dirty="0"/>
              <a:t>TOPICS</a:t>
            </a:r>
            <a:endParaRPr dirty="0"/>
          </a:p>
        </p:txBody>
      </p:sp>
      <p:sp>
        <p:nvSpPr>
          <p:cNvPr id="269" name="Body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</p:spPr>
        <p:txBody>
          <a:bodyPr/>
          <a:lstStyle/>
          <a:p>
            <a:r>
              <a:rPr lang="en-IN" dirty="0" err="1"/>
              <a:t>Color</a:t>
            </a:r>
            <a:r>
              <a:rPr lang="en-IN" dirty="0"/>
              <a:t> models</a:t>
            </a:r>
          </a:p>
          <a:p>
            <a:pPr lvl="1"/>
            <a:r>
              <a:rPr lang="en-IN" dirty="0">
                <a:hlinkClick r:id="rId2"/>
              </a:rPr>
              <a:t>http://www.workwithcolor.com/hsl-color-picker-01.htm</a:t>
            </a:r>
            <a:endParaRPr lang="en-IN" dirty="0"/>
          </a:p>
          <a:p>
            <a:r>
              <a:rPr lang="en-IN" dirty="0"/>
              <a:t>Shadows – Box and text</a:t>
            </a:r>
          </a:p>
          <a:p>
            <a:r>
              <a:rPr lang="en-IN" dirty="0"/>
              <a:t>Custom Fonts</a:t>
            </a:r>
          </a:p>
          <a:p>
            <a:r>
              <a:rPr lang="en-IN" dirty="0"/>
              <a:t>Transforms and Transitions</a:t>
            </a:r>
          </a:p>
          <a:p>
            <a:r>
              <a:rPr lang="en-IN" dirty="0"/>
              <a:t>Animations</a:t>
            </a:r>
          </a:p>
          <a:p>
            <a:r>
              <a:rPr lang="en-IN" dirty="0"/>
              <a:t>Multi-column layout</a:t>
            </a:r>
          </a:p>
          <a:p>
            <a:r>
              <a:rPr lang="en-IN" dirty="0"/>
              <a:t>Gradients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223082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7" name="CSS BASICS - MEDIA QUERIES AND RW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dirty="0"/>
              <a:t>CSS</a:t>
            </a:r>
            <a:r>
              <a:rPr lang="en-IN" dirty="0"/>
              <a:t>3–</a:t>
            </a:r>
            <a:r>
              <a:rPr dirty="0"/>
              <a:t> </a:t>
            </a:r>
            <a:r>
              <a:rPr lang="en-IN" dirty="0"/>
              <a:t>WRAP UP</a:t>
            </a:r>
            <a:endParaRPr dirty="0"/>
          </a:p>
        </p:txBody>
      </p:sp>
      <p:sp>
        <p:nvSpPr>
          <p:cNvPr id="278" name="Body"/>
          <p:cNvSpPr txBox="1">
            <a:spLocks noGrp="1"/>
          </p:cNvSpPr>
          <p:nvPr>
            <p:ph type="body" idx="1"/>
          </p:nvPr>
        </p:nvSpPr>
        <p:spPr>
          <a:xfrm>
            <a:off x="571500" y="1803400"/>
            <a:ext cx="12006580" cy="7239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sz="2400" dirty="0"/>
              <a:t>Add a custom font, text shadow for product name, linear gradient as background and slide animation entry for products to the CSS Basics wrap up experiment.</a:t>
            </a:r>
          </a:p>
          <a:p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C0112-C5C5-45C8-86E8-07992A5DB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312" y="2800032"/>
            <a:ext cx="7496175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3232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1" name="Attribu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Attributions</a:t>
            </a:r>
          </a:p>
        </p:txBody>
      </p:sp>
      <p:sp>
        <p:nvSpPr>
          <p:cNvPr id="282" name="Abstract blue background from Freepik http://www.freepik.com/free-vector/abstract-blue-background_859016.htm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Abstract blue background from Freepik</a:t>
            </a:r>
            <a:br/>
            <a:r>
              <a:rPr u="sng">
                <a:hlinkClick r:id="rId2"/>
              </a:rPr>
              <a:t>http://www.freepik.com/free-vector/abstract-blue-background_859016.htm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1511.jpg" descr="151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3" name="Experiment - 1…"/>
          <p:cNvSpPr txBox="1"/>
          <p:nvPr/>
        </p:nvSpPr>
        <p:spPr>
          <a:xfrm>
            <a:off x="1245475" y="666749"/>
            <a:ext cx="6516023" cy="40513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000000"/>
                </a:solidFill>
              </a:defRPr>
            </a:pPr>
            <a:r>
              <a:t>Experiment - 1</a:t>
            </a:r>
          </a:p>
          <a:p>
            <a:pPr>
              <a:defRPr sz="7200" spc="72">
                <a:solidFill>
                  <a:srgbClr val="000000"/>
                </a:solidFill>
              </a:defRPr>
            </a:pPr>
            <a:r>
              <a:t>Various Ways of Applying Styles</a:t>
            </a:r>
          </a:p>
        </p:txBody>
      </p:sp>
      <p:sp>
        <p:nvSpPr>
          <p:cNvPr id="144" name="Beaker"/>
          <p:cNvSpPr/>
          <p:nvPr/>
        </p:nvSpPr>
        <p:spPr>
          <a:xfrm>
            <a:off x="6887309" y="4483140"/>
            <a:ext cx="3368895" cy="4851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4" h="21600" extrusionOk="0">
                <a:moveTo>
                  <a:pt x="7609" y="0"/>
                </a:moveTo>
                <a:cubicBezTo>
                  <a:pt x="7178" y="0"/>
                  <a:pt x="6826" y="248"/>
                  <a:pt x="6826" y="552"/>
                </a:cubicBezTo>
                <a:cubicBezTo>
                  <a:pt x="6826" y="856"/>
                  <a:pt x="7178" y="1104"/>
                  <a:pt x="7609" y="1104"/>
                </a:cubicBezTo>
                <a:lnTo>
                  <a:pt x="7978" y="1104"/>
                </a:lnTo>
                <a:lnTo>
                  <a:pt x="7978" y="5587"/>
                </a:lnTo>
                <a:lnTo>
                  <a:pt x="53" y="20785"/>
                </a:lnTo>
                <a:cubicBezTo>
                  <a:pt x="-153" y="21181"/>
                  <a:pt x="264" y="21600"/>
                  <a:pt x="863" y="21600"/>
                </a:cubicBezTo>
                <a:lnTo>
                  <a:pt x="20433" y="21600"/>
                </a:lnTo>
                <a:cubicBezTo>
                  <a:pt x="21032" y="21600"/>
                  <a:pt x="21447" y="21181"/>
                  <a:pt x="21241" y="20785"/>
                </a:cubicBezTo>
                <a:lnTo>
                  <a:pt x="13318" y="5587"/>
                </a:lnTo>
                <a:lnTo>
                  <a:pt x="13318" y="1104"/>
                </a:lnTo>
                <a:lnTo>
                  <a:pt x="13687" y="1104"/>
                </a:lnTo>
                <a:cubicBezTo>
                  <a:pt x="14119" y="1104"/>
                  <a:pt x="14470" y="856"/>
                  <a:pt x="14470" y="552"/>
                </a:cubicBezTo>
                <a:cubicBezTo>
                  <a:pt x="14470" y="248"/>
                  <a:pt x="14119" y="0"/>
                  <a:pt x="13687" y="0"/>
                </a:cubicBezTo>
                <a:lnTo>
                  <a:pt x="7609" y="0"/>
                </a:lnTo>
                <a:close/>
                <a:moveTo>
                  <a:pt x="9109" y="7347"/>
                </a:moveTo>
                <a:lnTo>
                  <a:pt x="12202" y="7347"/>
                </a:lnTo>
                <a:lnTo>
                  <a:pt x="12202" y="7725"/>
                </a:lnTo>
                <a:lnTo>
                  <a:pt x="9109" y="7725"/>
                </a:lnTo>
                <a:lnTo>
                  <a:pt x="9109" y="7347"/>
                </a:lnTo>
                <a:close/>
                <a:moveTo>
                  <a:pt x="10498" y="8383"/>
                </a:moveTo>
                <a:lnTo>
                  <a:pt x="12199" y="8383"/>
                </a:lnTo>
                <a:lnTo>
                  <a:pt x="12199" y="8761"/>
                </a:lnTo>
                <a:lnTo>
                  <a:pt x="10498" y="8761"/>
                </a:lnTo>
                <a:lnTo>
                  <a:pt x="10498" y="8383"/>
                </a:lnTo>
                <a:close/>
                <a:moveTo>
                  <a:pt x="10498" y="9420"/>
                </a:moveTo>
                <a:lnTo>
                  <a:pt x="12199" y="9420"/>
                </a:lnTo>
                <a:lnTo>
                  <a:pt x="12199" y="9798"/>
                </a:lnTo>
                <a:lnTo>
                  <a:pt x="10498" y="9798"/>
                </a:lnTo>
                <a:lnTo>
                  <a:pt x="10498" y="9420"/>
                </a:lnTo>
                <a:close/>
                <a:moveTo>
                  <a:pt x="10496" y="10457"/>
                </a:moveTo>
                <a:lnTo>
                  <a:pt x="12197" y="10457"/>
                </a:lnTo>
                <a:lnTo>
                  <a:pt x="12197" y="10834"/>
                </a:lnTo>
                <a:lnTo>
                  <a:pt x="10496" y="10834"/>
                </a:lnTo>
                <a:lnTo>
                  <a:pt x="10496" y="10457"/>
                </a:lnTo>
                <a:close/>
                <a:moveTo>
                  <a:pt x="9104" y="11494"/>
                </a:moveTo>
                <a:lnTo>
                  <a:pt x="12197" y="11494"/>
                </a:lnTo>
                <a:lnTo>
                  <a:pt x="12197" y="11870"/>
                </a:lnTo>
                <a:lnTo>
                  <a:pt x="9104" y="11870"/>
                </a:lnTo>
                <a:lnTo>
                  <a:pt x="9104" y="11494"/>
                </a:lnTo>
                <a:close/>
                <a:moveTo>
                  <a:pt x="10494" y="12530"/>
                </a:moveTo>
                <a:lnTo>
                  <a:pt x="12195" y="12530"/>
                </a:lnTo>
                <a:lnTo>
                  <a:pt x="12195" y="12906"/>
                </a:lnTo>
                <a:lnTo>
                  <a:pt x="10494" y="12906"/>
                </a:lnTo>
                <a:lnTo>
                  <a:pt x="10494" y="12530"/>
                </a:lnTo>
                <a:close/>
                <a:moveTo>
                  <a:pt x="10494" y="13566"/>
                </a:moveTo>
                <a:lnTo>
                  <a:pt x="12195" y="13566"/>
                </a:lnTo>
                <a:lnTo>
                  <a:pt x="12195" y="13944"/>
                </a:lnTo>
                <a:lnTo>
                  <a:pt x="10494" y="13944"/>
                </a:lnTo>
                <a:lnTo>
                  <a:pt x="10494" y="13566"/>
                </a:lnTo>
                <a:close/>
                <a:moveTo>
                  <a:pt x="10491" y="14602"/>
                </a:moveTo>
                <a:lnTo>
                  <a:pt x="12195" y="14602"/>
                </a:lnTo>
                <a:lnTo>
                  <a:pt x="12192" y="14980"/>
                </a:lnTo>
                <a:lnTo>
                  <a:pt x="10491" y="14980"/>
                </a:lnTo>
                <a:lnTo>
                  <a:pt x="10491" y="14602"/>
                </a:lnTo>
                <a:close/>
                <a:moveTo>
                  <a:pt x="9099" y="15638"/>
                </a:moveTo>
                <a:lnTo>
                  <a:pt x="12192" y="15638"/>
                </a:lnTo>
                <a:lnTo>
                  <a:pt x="12192" y="16016"/>
                </a:lnTo>
                <a:lnTo>
                  <a:pt x="9099" y="16016"/>
                </a:lnTo>
                <a:lnTo>
                  <a:pt x="9099" y="15638"/>
                </a:lnTo>
                <a:close/>
                <a:moveTo>
                  <a:pt x="10489" y="16674"/>
                </a:moveTo>
                <a:lnTo>
                  <a:pt x="12192" y="16674"/>
                </a:lnTo>
                <a:lnTo>
                  <a:pt x="12190" y="17052"/>
                </a:lnTo>
                <a:lnTo>
                  <a:pt x="10489" y="17052"/>
                </a:lnTo>
                <a:lnTo>
                  <a:pt x="10489" y="16674"/>
                </a:lnTo>
                <a:close/>
                <a:moveTo>
                  <a:pt x="10489" y="17710"/>
                </a:moveTo>
                <a:lnTo>
                  <a:pt x="12190" y="17710"/>
                </a:lnTo>
                <a:lnTo>
                  <a:pt x="12190" y="18088"/>
                </a:lnTo>
                <a:lnTo>
                  <a:pt x="10489" y="18088"/>
                </a:lnTo>
                <a:lnTo>
                  <a:pt x="10489" y="17710"/>
                </a:lnTo>
                <a:close/>
                <a:moveTo>
                  <a:pt x="10489" y="18746"/>
                </a:moveTo>
                <a:lnTo>
                  <a:pt x="12190" y="18746"/>
                </a:lnTo>
                <a:lnTo>
                  <a:pt x="12187" y="19124"/>
                </a:lnTo>
                <a:lnTo>
                  <a:pt x="10486" y="19124"/>
                </a:lnTo>
                <a:lnTo>
                  <a:pt x="10489" y="18746"/>
                </a:lnTo>
                <a:close/>
                <a:moveTo>
                  <a:pt x="9095" y="19783"/>
                </a:moveTo>
                <a:lnTo>
                  <a:pt x="12187" y="19783"/>
                </a:lnTo>
                <a:lnTo>
                  <a:pt x="12187" y="20161"/>
                </a:lnTo>
                <a:lnTo>
                  <a:pt x="9095" y="20161"/>
                </a:lnTo>
                <a:lnTo>
                  <a:pt x="9095" y="19783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45" name="Test Tube"/>
          <p:cNvSpPr/>
          <p:nvPr/>
        </p:nvSpPr>
        <p:spPr>
          <a:xfrm>
            <a:off x="9643662" y="667507"/>
            <a:ext cx="1629675" cy="6538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12" y="0"/>
                </a:moveTo>
                <a:cubicBezTo>
                  <a:pt x="992" y="0"/>
                  <a:pt x="0" y="247"/>
                  <a:pt x="0" y="551"/>
                </a:cubicBezTo>
                <a:cubicBezTo>
                  <a:pt x="0" y="855"/>
                  <a:pt x="992" y="1102"/>
                  <a:pt x="2212" y="1102"/>
                </a:cubicBezTo>
                <a:lnTo>
                  <a:pt x="3254" y="1102"/>
                </a:lnTo>
                <a:lnTo>
                  <a:pt x="3254" y="19720"/>
                </a:lnTo>
                <a:cubicBezTo>
                  <a:pt x="3254" y="20758"/>
                  <a:pt x="6630" y="21600"/>
                  <a:pt x="10797" y="21600"/>
                </a:cubicBezTo>
                <a:cubicBezTo>
                  <a:pt x="14963" y="21600"/>
                  <a:pt x="18339" y="20758"/>
                  <a:pt x="18339" y="19720"/>
                </a:cubicBezTo>
                <a:lnTo>
                  <a:pt x="18339" y="19347"/>
                </a:lnTo>
                <a:lnTo>
                  <a:pt x="8632" y="19347"/>
                </a:lnTo>
                <a:lnTo>
                  <a:pt x="8632" y="18968"/>
                </a:lnTo>
                <a:lnTo>
                  <a:pt x="18339" y="18968"/>
                </a:lnTo>
                <a:lnTo>
                  <a:pt x="18339" y="18055"/>
                </a:lnTo>
                <a:lnTo>
                  <a:pt x="13116" y="18055"/>
                </a:lnTo>
                <a:lnTo>
                  <a:pt x="13116" y="17678"/>
                </a:lnTo>
                <a:lnTo>
                  <a:pt x="18339" y="17678"/>
                </a:lnTo>
                <a:lnTo>
                  <a:pt x="18339" y="16765"/>
                </a:lnTo>
                <a:lnTo>
                  <a:pt x="13116" y="16765"/>
                </a:lnTo>
                <a:lnTo>
                  <a:pt x="13116" y="16386"/>
                </a:lnTo>
                <a:lnTo>
                  <a:pt x="18339" y="16386"/>
                </a:lnTo>
                <a:lnTo>
                  <a:pt x="18339" y="15473"/>
                </a:lnTo>
                <a:lnTo>
                  <a:pt x="13116" y="15473"/>
                </a:lnTo>
                <a:lnTo>
                  <a:pt x="13116" y="15096"/>
                </a:lnTo>
                <a:lnTo>
                  <a:pt x="18339" y="15096"/>
                </a:lnTo>
                <a:lnTo>
                  <a:pt x="18339" y="14183"/>
                </a:lnTo>
                <a:lnTo>
                  <a:pt x="8632" y="14183"/>
                </a:lnTo>
                <a:lnTo>
                  <a:pt x="8632" y="13804"/>
                </a:lnTo>
                <a:lnTo>
                  <a:pt x="18339" y="13804"/>
                </a:lnTo>
                <a:lnTo>
                  <a:pt x="18339" y="12891"/>
                </a:lnTo>
                <a:lnTo>
                  <a:pt x="13116" y="12891"/>
                </a:lnTo>
                <a:lnTo>
                  <a:pt x="13116" y="12514"/>
                </a:lnTo>
                <a:lnTo>
                  <a:pt x="18339" y="12514"/>
                </a:lnTo>
                <a:lnTo>
                  <a:pt x="18339" y="11601"/>
                </a:lnTo>
                <a:lnTo>
                  <a:pt x="13116" y="11601"/>
                </a:lnTo>
                <a:lnTo>
                  <a:pt x="13116" y="11222"/>
                </a:lnTo>
                <a:lnTo>
                  <a:pt x="18339" y="11222"/>
                </a:lnTo>
                <a:lnTo>
                  <a:pt x="18339" y="10309"/>
                </a:lnTo>
                <a:lnTo>
                  <a:pt x="13116" y="10309"/>
                </a:lnTo>
                <a:lnTo>
                  <a:pt x="13116" y="9932"/>
                </a:lnTo>
                <a:lnTo>
                  <a:pt x="18339" y="9932"/>
                </a:lnTo>
                <a:lnTo>
                  <a:pt x="18339" y="9019"/>
                </a:lnTo>
                <a:lnTo>
                  <a:pt x="8632" y="9019"/>
                </a:lnTo>
                <a:lnTo>
                  <a:pt x="8632" y="8640"/>
                </a:lnTo>
                <a:lnTo>
                  <a:pt x="18339" y="8640"/>
                </a:lnTo>
                <a:lnTo>
                  <a:pt x="18339" y="7727"/>
                </a:lnTo>
                <a:lnTo>
                  <a:pt x="13116" y="7727"/>
                </a:lnTo>
                <a:lnTo>
                  <a:pt x="13116" y="7350"/>
                </a:lnTo>
                <a:lnTo>
                  <a:pt x="18339" y="7350"/>
                </a:lnTo>
                <a:lnTo>
                  <a:pt x="18339" y="6437"/>
                </a:lnTo>
                <a:lnTo>
                  <a:pt x="13116" y="6437"/>
                </a:lnTo>
                <a:lnTo>
                  <a:pt x="13116" y="6058"/>
                </a:lnTo>
                <a:lnTo>
                  <a:pt x="18339" y="6058"/>
                </a:lnTo>
                <a:lnTo>
                  <a:pt x="18339" y="5145"/>
                </a:lnTo>
                <a:lnTo>
                  <a:pt x="13116" y="5145"/>
                </a:lnTo>
                <a:lnTo>
                  <a:pt x="13116" y="4768"/>
                </a:lnTo>
                <a:lnTo>
                  <a:pt x="18339" y="4768"/>
                </a:lnTo>
                <a:lnTo>
                  <a:pt x="18339" y="3855"/>
                </a:lnTo>
                <a:lnTo>
                  <a:pt x="8632" y="3855"/>
                </a:lnTo>
                <a:lnTo>
                  <a:pt x="8632" y="3477"/>
                </a:lnTo>
                <a:lnTo>
                  <a:pt x="18339" y="3477"/>
                </a:lnTo>
                <a:lnTo>
                  <a:pt x="18339" y="1102"/>
                </a:lnTo>
                <a:lnTo>
                  <a:pt x="19388" y="1102"/>
                </a:lnTo>
                <a:cubicBezTo>
                  <a:pt x="20608" y="1102"/>
                  <a:pt x="21600" y="855"/>
                  <a:pt x="21600" y="551"/>
                </a:cubicBezTo>
                <a:cubicBezTo>
                  <a:pt x="21600" y="247"/>
                  <a:pt x="20608" y="0"/>
                  <a:pt x="19388" y="0"/>
                </a:cubicBezTo>
                <a:lnTo>
                  <a:pt x="2212" y="0"/>
                </a:lnTo>
                <a:close/>
              </a:path>
            </a:pathLst>
          </a:custGeom>
          <a:gradFill>
            <a:gsLst>
              <a:gs pos="0">
                <a:srgbClr val="942192"/>
              </a:gs>
              <a:gs pos="100000">
                <a:srgbClr val="AA7942"/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8" name="CSS BASICS - VARIOUS WAYS OF APPLYING STY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VARIOUS WAYS OF APPLYING STYLES</a:t>
            </a:r>
          </a:p>
        </p:txBody>
      </p:sp>
      <p:sp>
        <p:nvSpPr>
          <p:cNvPr id="14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5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2333" y="4028241"/>
            <a:ext cx="9068788" cy="2730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33" y="1575027"/>
            <a:ext cx="9474092" cy="2588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26740" y="6561504"/>
            <a:ext cx="9474092" cy="25044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5" name="CSS Basics - VARIOUS WAYS OF APPLYING STY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VARIOUS WAYS OF APPLYING STYLES</a:t>
            </a:r>
          </a:p>
        </p:txBody>
      </p:sp>
      <p:sp>
        <p:nvSpPr>
          <p:cNvPr id="156" name="Develop the mini web site consisting of 3 pages - Home, About us and Our Client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Develop the mini web site consisting of 3 pages - Home, About us and Our Clients.</a:t>
            </a:r>
          </a:p>
          <a:p>
            <a:r>
              <a:t>The links, navigation menu and first letter should be styled uniformly across the site as shown.</a:t>
            </a:r>
          </a:p>
          <a:p>
            <a:r>
              <a:t>Navigation menu is to be constructed using a &lt;ul&gt; (and &lt;li&gt;s within it)</a:t>
            </a:r>
          </a:p>
          <a:p>
            <a:r>
              <a:t>The list of clients should be displayed with circle bullets.</a:t>
            </a:r>
          </a:p>
          <a:p>
            <a:r>
              <a:t>The menu link for the current page is highlighted in pink. Same background is to be used on hover over the links too.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9" name="Alarm Clock"/>
          <p:cNvSpPr/>
          <p:nvPr/>
        </p:nvSpPr>
        <p:spPr>
          <a:xfrm>
            <a:off x="1257967" y="1028573"/>
            <a:ext cx="3368895" cy="3510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83" y="0"/>
                </a:moveTo>
                <a:cubicBezTo>
                  <a:pt x="9272" y="0"/>
                  <a:pt x="9182" y="87"/>
                  <a:pt x="9182" y="194"/>
                </a:cubicBezTo>
                <a:lnTo>
                  <a:pt x="9182" y="1059"/>
                </a:lnTo>
                <a:cubicBezTo>
                  <a:pt x="9182" y="1165"/>
                  <a:pt x="9272" y="1252"/>
                  <a:pt x="9383" y="1252"/>
                </a:cubicBezTo>
                <a:lnTo>
                  <a:pt x="10193" y="1252"/>
                </a:lnTo>
                <a:lnTo>
                  <a:pt x="10193" y="2178"/>
                </a:lnTo>
                <a:cubicBezTo>
                  <a:pt x="10394" y="2167"/>
                  <a:pt x="10596" y="2158"/>
                  <a:pt x="10800" y="2158"/>
                </a:cubicBezTo>
                <a:cubicBezTo>
                  <a:pt x="11004" y="2158"/>
                  <a:pt x="11206" y="2167"/>
                  <a:pt x="11407" y="2178"/>
                </a:cubicBezTo>
                <a:lnTo>
                  <a:pt x="11407" y="1252"/>
                </a:lnTo>
                <a:lnTo>
                  <a:pt x="12217" y="1252"/>
                </a:lnTo>
                <a:cubicBezTo>
                  <a:pt x="12328" y="1252"/>
                  <a:pt x="12419" y="1165"/>
                  <a:pt x="12418" y="1059"/>
                </a:cubicBezTo>
                <a:lnTo>
                  <a:pt x="12418" y="194"/>
                </a:lnTo>
                <a:cubicBezTo>
                  <a:pt x="12418" y="87"/>
                  <a:pt x="12328" y="0"/>
                  <a:pt x="12217" y="0"/>
                </a:cubicBezTo>
                <a:lnTo>
                  <a:pt x="9383" y="0"/>
                </a:lnTo>
                <a:close/>
                <a:moveTo>
                  <a:pt x="3789" y="1871"/>
                </a:moveTo>
                <a:cubicBezTo>
                  <a:pt x="1697" y="1871"/>
                  <a:pt x="0" y="3499"/>
                  <a:pt x="0" y="5507"/>
                </a:cubicBezTo>
                <a:cubicBezTo>
                  <a:pt x="0" y="6695"/>
                  <a:pt x="596" y="7746"/>
                  <a:pt x="1514" y="8409"/>
                </a:cubicBezTo>
                <a:cubicBezTo>
                  <a:pt x="2406" y="6052"/>
                  <a:pt x="4247" y="4128"/>
                  <a:pt x="6591" y="3064"/>
                </a:cubicBezTo>
                <a:cubicBezTo>
                  <a:pt x="5898" y="2332"/>
                  <a:pt x="4901" y="1871"/>
                  <a:pt x="3789" y="1871"/>
                </a:cubicBezTo>
                <a:close/>
                <a:moveTo>
                  <a:pt x="17811" y="1993"/>
                </a:moveTo>
                <a:cubicBezTo>
                  <a:pt x="16743" y="1993"/>
                  <a:pt x="15781" y="2419"/>
                  <a:pt x="15092" y="3101"/>
                </a:cubicBezTo>
                <a:cubicBezTo>
                  <a:pt x="17430" y="4187"/>
                  <a:pt x="19254" y="6132"/>
                  <a:pt x="20121" y="8506"/>
                </a:cubicBezTo>
                <a:cubicBezTo>
                  <a:pt x="21020" y="7841"/>
                  <a:pt x="21600" y="6802"/>
                  <a:pt x="21600" y="5629"/>
                </a:cubicBezTo>
                <a:cubicBezTo>
                  <a:pt x="21600" y="3621"/>
                  <a:pt x="19903" y="1993"/>
                  <a:pt x="17811" y="1993"/>
                </a:cubicBezTo>
                <a:close/>
                <a:moveTo>
                  <a:pt x="10800" y="2644"/>
                </a:moveTo>
                <a:cubicBezTo>
                  <a:pt x="5633" y="2644"/>
                  <a:pt x="1429" y="6676"/>
                  <a:pt x="1429" y="11634"/>
                </a:cubicBezTo>
                <a:cubicBezTo>
                  <a:pt x="1429" y="14667"/>
                  <a:pt x="3004" y="17352"/>
                  <a:pt x="5408" y="18982"/>
                </a:cubicBezTo>
                <a:lnTo>
                  <a:pt x="4530" y="20920"/>
                </a:lnTo>
                <a:cubicBezTo>
                  <a:pt x="4418" y="21166"/>
                  <a:pt x="4535" y="21452"/>
                  <a:pt x="4792" y="21559"/>
                </a:cubicBezTo>
                <a:cubicBezTo>
                  <a:pt x="4857" y="21587"/>
                  <a:pt x="4926" y="21600"/>
                  <a:pt x="4994" y="21600"/>
                </a:cubicBezTo>
                <a:cubicBezTo>
                  <a:pt x="5189" y="21600"/>
                  <a:pt x="5375" y="21491"/>
                  <a:pt x="5458" y="21308"/>
                </a:cubicBezTo>
                <a:lnTo>
                  <a:pt x="6274" y="19505"/>
                </a:lnTo>
                <a:cubicBezTo>
                  <a:pt x="7616" y="20219"/>
                  <a:pt x="9160" y="20626"/>
                  <a:pt x="10800" y="20626"/>
                </a:cubicBezTo>
                <a:cubicBezTo>
                  <a:pt x="12440" y="20626"/>
                  <a:pt x="13984" y="20219"/>
                  <a:pt x="15326" y="19505"/>
                </a:cubicBezTo>
                <a:lnTo>
                  <a:pt x="16142" y="21308"/>
                </a:lnTo>
                <a:cubicBezTo>
                  <a:pt x="16225" y="21491"/>
                  <a:pt x="16411" y="21600"/>
                  <a:pt x="16606" y="21600"/>
                </a:cubicBezTo>
                <a:cubicBezTo>
                  <a:pt x="16674" y="21600"/>
                  <a:pt x="16743" y="21587"/>
                  <a:pt x="16808" y="21559"/>
                </a:cubicBezTo>
                <a:cubicBezTo>
                  <a:pt x="17065" y="21452"/>
                  <a:pt x="17182" y="21166"/>
                  <a:pt x="17070" y="20920"/>
                </a:cubicBezTo>
                <a:lnTo>
                  <a:pt x="16192" y="18982"/>
                </a:lnTo>
                <a:cubicBezTo>
                  <a:pt x="18596" y="17352"/>
                  <a:pt x="20171" y="14667"/>
                  <a:pt x="20171" y="11634"/>
                </a:cubicBezTo>
                <a:cubicBezTo>
                  <a:pt x="20171" y="6676"/>
                  <a:pt x="15967" y="2644"/>
                  <a:pt x="10800" y="2644"/>
                </a:cubicBezTo>
                <a:close/>
                <a:moveTo>
                  <a:pt x="10800" y="6312"/>
                </a:moveTo>
                <a:cubicBezTo>
                  <a:pt x="11135" y="6312"/>
                  <a:pt x="11407" y="6574"/>
                  <a:pt x="11407" y="6895"/>
                </a:cubicBezTo>
                <a:lnTo>
                  <a:pt x="11407" y="11053"/>
                </a:lnTo>
                <a:lnTo>
                  <a:pt x="13323" y="11053"/>
                </a:lnTo>
                <a:cubicBezTo>
                  <a:pt x="13659" y="11053"/>
                  <a:pt x="13931" y="11313"/>
                  <a:pt x="13931" y="11634"/>
                </a:cubicBezTo>
                <a:cubicBezTo>
                  <a:pt x="13931" y="11956"/>
                  <a:pt x="13659" y="12217"/>
                  <a:pt x="13323" y="12217"/>
                </a:cubicBezTo>
                <a:lnTo>
                  <a:pt x="10193" y="12217"/>
                </a:lnTo>
                <a:lnTo>
                  <a:pt x="10193" y="6895"/>
                </a:lnTo>
                <a:cubicBezTo>
                  <a:pt x="10193" y="6574"/>
                  <a:pt x="10465" y="6312"/>
                  <a:pt x="10800" y="631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i="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60" name="Quiz 2…"/>
          <p:cNvSpPr txBox="1"/>
          <p:nvPr/>
        </p:nvSpPr>
        <p:spPr>
          <a:xfrm>
            <a:off x="1194675" y="5511799"/>
            <a:ext cx="10615450" cy="27940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7200" spc="72">
                <a:solidFill>
                  <a:srgbClr val="FFFFFF"/>
                </a:solidFill>
              </a:defRPr>
            </a:pPr>
            <a:r>
              <a:t>Quiz 2</a:t>
            </a:r>
          </a:p>
          <a:p>
            <a:pPr>
              <a:defRPr sz="7200" spc="72">
                <a:solidFill>
                  <a:srgbClr val="FFFFFF"/>
                </a:solidFill>
              </a:defRPr>
            </a:pPr>
            <a:r>
              <a:t>CSS Selectors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3" name="CSS BASICS -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SELECTORS</a:t>
            </a:r>
          </a:p>
        </p:txBody>
      </p:sp>
      <p:sp>
        <p:nvSpPr>
          <p:cNvPr id="164" name="Form the selectors we would use in the following situation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7609" indent="-427609" defTabSz="531622">
              <a:spcBef>
                <a:spcPts val="1600"/>
              </a:spcBef>
              <a:defRPr sz="2912"/>
            </a:pPr>
            <a:r>
              <a:t>Form the selectors we would use in the following situations.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all paragraphs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all elements with class gallery-item that lie right within an element with class gallery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all elements with class gallery-img that lie deep within an element with class gallery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all password input elements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all spans with class product-name that lie within some div with class product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the last child of any kind of list</a:t>
            </a:r>
          </a:p>
          <a:p>
            <a:pPr marL="855218" lvl="1" indent="-427609" defTabSz="531622">
              <a:spcBef>
                <a:spcPts val="1600"/>
              </a:spcBef>
              <a:defRPr sz="2912"/>
            </a:pPr>
            <a:r>
              <a:t>Style all elements on the page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Line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7" name="CSS BASICS -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CSS BASICS - SELECTORS</a:t>
            </a:r>
          </a:p>
        </p:txBody>
      </p:sp>
      <p:sp>
        <p:nvSpPr>
          <p:cNvPr id="168" name="Describe what these selectors selec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Describe what these selectors select</a:t>
            </a:r>
          </a:p>
          <a:p>
            <a:pPr lvl="1"/>
            <a:r>
              <a:t>p.intro &gt; a[href=“https://www.google.com“]</a:t>
            </a:r>
          </a:p>
          <a:p>
            <a:pPr lvl="1"/>
            <a:r>
              <a:t>a.btn.btn-primay</a:t>
            </a:r>
          </a:p>
          <a:p>
            <a:pPr lvl="1"/>
            <a:r>
              <a:t>.highlighted:first-line</a:t>
            </a:r>
          </a:p>
          <a:p>
            <a:pPr lvl="1"/>
            <a:r>
              <a:t>#primary-menu &gt; li:hover a, #sub-menu &gt; li:hover</a:t>
            </a:r>
          </a:p>
          <a:p>
            <a:pPr lvl="1"/>
            <a:r>
              <a:t>#primary-menu &gt; li:hover &gt; #sub-menu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1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1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987</Words>
  <Application>Microsoft Office PowerPoint</Application>
  <PresentationFormat>Custom</PresentationFormat>
  <Paragraphs>127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Baskerville</vt:lpstr>
      <vt:lpstr>DIN Alternate</vt:lpstr>
      <vt:lpstr>DIN Condensed</vt:lpstr>
      <vt:lpstr>Helvetica</vt:lpstr>
      <vt:lpstr>Helvetica Neue</vt:lpstr>
      <vt:lpstr>Iowan Old Style</vt:lpstr>
      <vt:lpstr>Zapf Dingbats</vt:lpstr>
      <vt:lpstr>New_Template9</vt:lpstr>
      <vt:lpstr>CSS TOPICS, QuizZES &amp; EXPERIMENTS</vt:lpstr>
      <vt:lpstr>PowerPoint Presentation</vt:lpstr>
      <vt:lpstr>CSS Basics - VARIOUS WAYS OF APPLYING STYLES</vt:lpstr>
      <vt:lpstr>PowerPoint Presentation</vt:lpstr>
      <vt:lpstr>CSS BASICS - VARIOUS WAYS OF APPLYING STYLES</vt:lpstr>
      <vt:lpstr>CSS Basics - VARIOUS WAYS OF APPLYING STYLES</vt:lpstr>
      <vt:lpstr>PowerPoint Presentation</vt:lpstr>
      <vt:lpstr>CSS BASICS - SELECTORS</vt:lpstr>
      <vt:lpstr>CSS BASICS - SELECTORS</vt:lpstr>
      <vt:lpstr>PowerPoint Presentation</vt:lpstr>
      <vt:lpstr>CSS BASICS - SELECTORS</vt:lpstr>
      <vt:lpstr>PowerPoint Presentation</vt:lpstr>
      <vt:lpstr>CSS BASICS - INHERITANCE, SPECIFICITY AND CASCADE</vt:lpstr>
      <vt:lpstr>CSS BASICS - INHERITANCE, SPECIFICITY AND CASCADE</vt:lpstr>
      <vt:lpstr>CSS BASICS - INHERITANCE, SPECIFICITY AND CASCADE</vt:lpstr>
      <vt:lpstr>PowerPoint Presentation</vt:lpstr>
      <vt:lpstr>CSS BASICS - INHERITANCE, SPECIFICITY AND CASCADE</vt:lpstr>
      <vt:lpstr>PowerPoint Presentation</vt:lpstr>
      <vt:lpstr>CSS BASICS - BOX MODEL</vt:lpstr>
      <vt:lpstr>PowerPoint Presentation</vt:lpstr>
      <vt:lpstr>CSS BASICS - BOX MODEL</vt:lpstr>
      <vt:lpstr>PowerPoint Presentation</vt:lpstr>
      <vt:lpstr>CSS BASICS - OTHER CSS PROPERTIES</vt:lpstr>
      <vt:lpstr>PowerPoint Presentation</vt:lpstr>
      <vt:lpstr>CSS BASICS - OTHER CSS PROPERTIES</vt:lpstr>
      <vt:lpstr>PowerPoint Presentation</vt:lpstr>
      <vt:lpstr>CSS BASICS - LAYOUT TECHNIQUES</vt:lpstr>
      <vt:lpstr>PowerPoint Presentation</vt:lpstr>
      <vt:lpstr>CSS BASICS - LAYOUT TECHNIQUES</vt:lpstr>
      <vt:lpstr>PowerPoint Presentation</vt:lpstr>
      <vt:lpstr>CSS BASICS - MEDIA QUERIES AND RWD</vt:lpstr>
      <vt:lpstr>CSS BASICS – WRAP UP</vt:lpstr>
      <vt:lpstr>PowerPoint Presentation</vt:lpstr>
      <vt:lpstr>CSS3 TOPICS</vt:lpstr>
      <vt:lpstr>CSS3– WRAP UP</vt:lpstr>
      <vt:lpstr>Attributions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TOPICS, QuizZES &amp; EXPERIMENTS</dc:title>
  <cp:lastModifiedBy>Shantha Puranik</cp:lastModifiedBy>
  <cp:revision>27</cp:revision>
  <dcterms:modified xsi:type="dcterms:W3CDTF">2017-08-10T07:46:31Z</dcterms:modified>
</cp:coreProperties>
</file>